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7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E6AF78-6630-467F-B39A-1810E6DDDEE6}" type="datetimeFigureOut">
              <a:rPr lang="en-GB" smtClean="0"/>
              <a:t>13/01/2020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94A6FD-E586-438D-8351-BEF3E7BA9275}" type="slidenum">
              <a:rPr lang="en-GB" smtClean="0"/>
              <a:t>‹#›</a:t>
            </a:fld>
            <a:endParaRPr lang="en-GB"/>
          </a:p>
        </p:txBody>
      </p:sp>
    </p:spTree>
    <p:extLst>
      <p:ext uri="{BB962C8B-B14F-4D97-AF65-F5344CB8AC3E}">
        <p14:creationId xmlns:p14="http://schemas.microsoft.com/office/powerpoint/2010/main" val="4210906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mayor, business leaders, and concerned citizens present, I want to start by explaining the topic of today, “Deficit Spending.” By definition, this term refers to the situation where the government spends more than it collects in revenues. It is obvious from the economist perspective that when you spend more than you earn, you will soon run into debts. The same applies to the government and organizations that involve financial budgeting. Based on Keynesian’s theory on deficit spending, this situation can be useful in making future financial policies.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2</a:t>
            </a:fld>
            <a:endParaRPr lang="en-GB"/>
          </a:p>
        </p:txBody>
      </p:sp>
    </p:spTree>
    <p:extLst>
      <p:ext uri="{BB962C8B-B14F-4D97-AF65-F5344CB8AC3E}">
        <p14:creationId xmlns:p14="http://schemas.microsoft.com/office/powerpoint/2010/main" val="664317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Chen (2018), deficit spending begins when the government or an organization start to feel the constraints of tough economic times. This comes about when the economy is not performing well due to inflation or recession. However, Chen (2018), like other proponents of Keynesian theory explains that understanding deficit spending concepts can be significantly useful in making better economic and financial policies. Despite that deficit spending is an accounting tool, it is mainly understood from an economic perspective. Deficit spending is an idea that was advanced by a British economist, John Keynes (Chen, 2018). As such, it is advisable that organizations to understand deficit spending concepts.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3</a:t>
            </a:fld>
            <a:endParaRPr lang="en-GB"/>
          </a:p>
        </p:txBody>
      </p:sp>
    </p:spTree>
    <p:extLst>
      <p:ext uri="{BB962C8B-B14F-4D97-AF65-F5344CB8AC3E}">
        <p14:creationId xmlns:p14="http://schemas.microsoft.com/office/powerpoint/2010/main" val="3914481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a:t>
            </a:r>
            <a:r>
              <a:rPr lang="en-US" baseline="0" dirty="0" smtClean="0"/>
              <a:t> Chen (2018), deficit spending plays a significant role in an economic development. Even though it is closely associated with positive growth in gross domestic product (GDP). However, as Chen (2018) explains, it is not automatic that deficit spending would increase GDP level. The government may chose to use deficit spending to reduce or reverse unemployment. However, deficit spending may imply that the government increases taxation. Chen (2018) explains that if deficit spending is left unchecked, it may slow down or threaten the organization’s or a country’s economic growth.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4</a:t>
            </a:fld>
            <a:endParaRPr lang="en-GB"/>
          </a:p>
        </p:txBody>
      </p:sp>
    </p:spTree>
    <p:extLst>
      <p:ext uri="{BB962C8B-B14F-4D97-AF65-F5344CB8AC3E}">
        <p14:creationId xmlns:p14="http://schemas.microsoft.com/office/powerpoint/2010/main" val="1091009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Budget preparation</a:t>
            </a:r>
            <a:r>
              <a:rPr lang="en-US" baseline="0" dirty="0" smtClean="0"/>
              <a:t> process requires clear understanding of the core processes and mechanisms in budget allocation. Understanding deficit spending concepts can help the budgetary allocation committees to enhance their planning in future. Proper budgeting involves understanding all the objectives of public expenditure management; for instance, fiscal discipline, strategic resource allocation, and operational efficiency. Deficit spending concepts will help the organization realize all these three objectives in unison.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5</a:t>
            </a:fld>
            <a:endParaRPr lang="en-GB"/>
          </a:p>
        </p:txBody>
      </p:sp>
    </p:spTree>
    <p:extLst>
      <p:ext uri="{BB962C8B-B14F-4D97-AF65-F5344CB8AC3E}">
        <p14:creationId xmlns:p14="http://schemas.microsoft.com/office/powerpoint/2010/main" val="2759474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to </a:t>
            </a:r>
            <a:r>
              <a:rPr lang="en-US" baseline="0" dirty="0" err="1" smtClean="0"/>
              <a:t>Amadeo</a:t>
            </a:r>
            <a:r>
              <a:rPr lang="en-US" baseline="0" dirty="0" smtClean="0"/>
              <a:t> (2019), every organization that has deficit understands that it must be paid. However, as the debt grows and increases, the organization will start to fill the pinch as it increases deficit because it must pay for the interest accrued in every year. Also, </a:t>
            </a:r>
            <a:r>
              <a:rPr lang="en-US" baseline="0" dirty="0" err="1" smtClean="0"/>
              <a:t>Amadeo</a:t>
            </a:r>
            <a:r>
              <a:rPr lang="en-US" baseline="0" dirty="0" smtClean="0"/>
              <a:t> (2019) believes that organizations must be careful with their borrowing strategies because they may not raise funds as creditors use the organization’s deficit spending to determine their ability to pay their debts.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6</a:t>
            </a:fld>
            <a:endParaRPr lang="en-GB"/>
          </a:p>
        </p:txBody>
      </p:sp>
    </p:spTree>
    <p:extLst>
      <p:ext uri="{BB962C8B-B14F-4D97-AF65-F5344CB8AC3E}">
        <p14:creationId xmlns:p14="http://schemas.microsoft.com/office/powerpoint/2010/main" val="311262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Deficit spending helps the organization</a:t>
            </a:r>
            <a:r>
              <a:rPr lang="en-US" baseline="0" dirty="0" smtClean="0"/>
              <a:t>s and governments in various ways, especially in pushing for economic growth. </a:t>
            </a:r>
            <a:r>
              <a:rPr lang="en-US" baseline="0" dirty="0" err="1" smtClean="0"/>
              <a:t>Mursa</a:t>
            </a:r>
            <a:r>
              <a:rPr lang="en-US" baseline="0" dirty="0" smtClean="0"/>
              <a:t> (2014) explains that deficit spending attracts more investors, which means that the government can get the money to spend on important amenities like infrastructure and create employment opportunities. Furthermore, deficit spending forces the government to gain more control on its budgetary appropriation. The government will need to make wise decisions on its investment plans. Apart from pushing the government to invest more, deficit spending provides protection to the country’s economy incase of recession or inflation.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7</a:t>
            </a:fld>
            <a:endParaRPr lang="en-GB"/>
          </a:p>
        </p:txBody>
      </p:sp>
    </p:spTree>
    <p:extLst>
      <p:ext uri="{BB962C8B-B14F-4D97-AF65-F5344CB8AC3E}">
        <p14:creationId xmlns:p14="http://schemas.microsoft.com/office/powerpoint/2010/main" val="3483970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organization with</a:t>
            </a:r>
            <a:r>
              <a:rPr lang="en-US" baseline="0" dirty="0" smtClean="0"/>
              <a:t> no savings to help run its operations during tough economic times may face difficult situations. Such an organization must, therefore, prioritize paying its debts and interest instead of running its day-to-day operations. As such, this may result in adverse effects, which may affect the economic growth negatively. In case of government, such situation may result in the government hiking the taxes, reducing the public services, and increasing the prices of essential commodities like foodstuffs and petroleum products. All these moves can easily lead to inflation and recession that the government is trying hard to prevent.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8</a:t>
            </a:fld>
            <a:endParaRPr lang="en-GB"/>
          </a:p>
        </p:txBody>
      </p:sp>
    </p:spTree>
    <p:extLst>
      <p:ext uri="{BB962C8B-B14F-4D97-AF65-F5344CB8AC3E}">
        <p14:creationId xmlns:p14="http://schemas.microsoft.com/office/powerpoint/2010/main" val="1940192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 must prove themselves</a:t>
            </a:r>
            <a:r>
              <a:rPr lang="en-US" baseline="0" dirty="0" smtClean="0"/>
              <a:t> that they are worth the offices that they are mandated or elected to manage. A leader understands how their people are affected by many things. As such, they can choose what is best for their people. If the community needs healthcare facilities or services, leaders can be allowed to spend money on the things that they see fit their communities because they are representatives of their people. It would be wrong to assume that they don’t‘ know what is best for their people during budgetary allocations. However, this does not mean that some of them may not be genuine about budget appropriation.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9</a:t>
            </a:fld>
            <a:endParaRPr lang="en-GB"/>
          </a:p>
        </p:txBody>
      </p:sp>
    </p:spTree>
    <p:extLst>
      <p:ext uri="{BB962C8B-B14F-4D97-AF65-F5344CB8AC3E}">
        <p14:creationId xmlns:p14="http://schemas.microsoft.com/office/powerpoint/2010/main" val="3440914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a:t>
            </a:r>
            <a:r>
              <a:rPr lang="en-US" baseline="0" dirty="0" smtClean="0"/>
              <a:t> leaders’ role is to ensure that their people have sufficient investment opportunities and benefits, deficit spending is the best way to see investment go to every region even when the economic situation is not well. However, not every situation will be the same everyday. It is important to understand the risks involved that can reduce the opportunities of investments including getting denied loans to fund the development projects in the community. That is why economists call for regular checking and control of deficit spending to ensure that it does not become a threat to the economy.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10</a:t>
            </a:fld>
            <a:endParaRPr lang="en-GB"/>
          </a:p>
        </p:txBody>
      </p:sp>
    </p:spTree>
    <p:extLst>
      <p:ext uri="{BB962C8B-B14F-4D97-AF65-F5344CB8AC3E}">
        <p14:creationId xmlns:p14="http://schemas.microsoft.com/office/powerpoint/2010/main" val="1481518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Deficit</a:t>
            </a:r>
            <a:r>
              <a:rPr lang="en-US" baseline="0" dirty="0" smtClean="0"/>
              <a:t> spending is a habit by the government to reduce the exploitation of the private sectors. It is a strategy that the government uses to control the operations of the private sectors. When the government or an organization decides to inject money in a project, it hopes to benefit. But, the situation may go either way. It can cause multiplier effect or slow down the economic growth or inflation due to higher demand. However, the potential benefits normally convinces organizations to inject more money in the projects.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11</a:t>
            </a:fld>
            <a:endParaRPr lang="en-GB"/>
          </a:p>
        </p:txBody>
      </p:sp>
    </p:spTree>
    <p:extLst>
      <p:ext uri="{BB962C8B-B14F-4D97-AF65-F5344CB8AC3E}">
        <p14:creationId xmlns:p14="http://schemas.microsoft.com/office/powerpoint/2010/main" val="1551628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every government’s desire and aim to provide its</a:t>
            </a:r>
            <a:r>
              <a:rPr lang="en-US" baseline="0" dirty="0" smtClean="0"/>
              <a:t> people with the best services and amenities. Even when the government does not have enough funds, it would try to borrow from other countries and international organizations like IMF and World Bank to fund its projects that are important to its people. However, even developed countries like United States could fall victims of recession and inflation due to high demand of services. At the beginning of 2009, the UK, one of the developed countries witnessed a significant rise in consumer savings and reduction in spending.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12</a:t>
            </a:fld>
            <a:endParaRPr lang="en-GB"/>
          </a:p>
        </p:txBody>
      </p:sp>
    </p:spTree>
    <p:extLst>
      <p:ext uri="{BB962C8B-B14F-4D97-AF65-F5344CB8AC3E}">
        <p14:creationId xmlns:p14="http://schemas.microsoft.com/office/powerpoint/2010/main" val="1987889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theory, lowering the taxes will mean that the people will spend more and spur economic growth. However, based on the United States’ recession in 2008,</a:t>
            </a:r>
            <a:r>
              <a:rPr lang="en-US" baseline="0" dirty="0" smtClean="0"/>
              <a:t> it was not possible to boost or increase public’s spending. Instead, the effect was negative as it was characterized by shortage credit and lower confidence. This forced the government to spend more, which explains the concept of crowding out. Crowding out occurs when the government decides to spend more when the private sector reduce their investment. The situation in the U.S in 2008 proved that expansionary fiscal policy was ineffective in increasing economic growth. As such, deficit spending should be used when there is need. </a:t>
            </a:r>
            <a:endParaRPr lang="en-GB" dirty="0"/>
          </a:p>
        </p:txBody>
      </p:sp>
      <p:sp>
        <p:nvSpPr>
          <p:cNvPr id="4" name="Slide Number Placeholder 3"/>
          <p:cNvSpPr>
            <a:spLocks noGrp="1"/>
          </p:cNvSpPr>
          <p:nvPr>
            <p:ph type="sldNum" sz="quarter" idx="10"/>
          </p:nvPr>
        </p:nvSpPr>
        <p:spPr/>
        <p:txBody>
          <a:bodyPr/>
          <a:lstStyle/>
          <a:p>
            <a:fld id="{D094A6FD-E586-438D-8351-BEF3E7BA9275}" type="slidenum">
              <a:rPr lang="en-GB" smtClean="0"/>
              <a:t>13</a:t>
            </a:fld>
            <a:endParaRPr lang="en-GB"/>
          </a:p>
        </p:txBody>
      </p:sp>
    </p:spTree>
    <p:extLst>
      <p:ext uri="{BB962C8B-B14F-4D97-AF65-F5344CB8AC3E}">
        <p14:creationId xmlns:p14="http://schemas.microsoft.com/office/powerpoint/2010/main" val="82864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7E15443-786F-4E86-8495-68E554F84C2B}" type="datetimeFigureOut">
              <a:rPr lang="en-GB" smtClean="0"/>
              <a:t>13/01/2020</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a:lstStyle/>
          <a:p>
            <a:fld id="{057E2328-7FF1-4A48-AAB0-F10395DE7EAA}" type="slidenum">
              <a:rPr lang="en-GB" smtClean="0"/>
              <a:t>‹#›</a:t>
            </a:fld>
            <a:endParaRPr lang="en-GB"/>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E15443-786F-4E86-8495-68E554F84C2B}" type="datetimeFigureOut">
              <a:rPr lang="en-GB" smtClean="0"/>
              <a:t>13/01/2020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7E15443-786F-4E86-8495-68E554F84C2B}" type="datetimeFigureOut">
              <a:rPr lang="en-GB" smtClean="0"/>
              <a:t>13/01/2020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24800" y="6416675"/>
            <a:ext cx="762000" cy="365125"/>
          </a:xfrm>
        </p:spPr>
        <p:txBody>
          <a:bodyPr/>
          <a:lstStyle/>
          <a:p>
            <a:fld id="{057E2328-7FF1-4A48-AAB0-F10395DE7EAA}"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E15443-786F-4E86-8495-68E554F84C2B}" type="datetimeFigureOut">
              <a:rPr lang="en-GB" smtClean="0"/>
              <a:t>13/01/2020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7E15443-786F-4E86-8495-68E554F84C2B}" type="datetimeFigureOut">
              <a:rPr lang="en-GB" smtClean="0"/>
              <a:t>13/01/2020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7E15443-786F-4E86-8495-68E554F84C2B}" type="datetimeFigureOut">
              <a:rPr lang="en-GB" smtClean="0"/>
              <a:t>13/01/2020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E15443-786F-4E86-8495-68E554F84C2B}" type="datetimeFigureOut">
              <a:rPr lang="en-GB" smtClean="0"/>
              <a:t>13/01/2020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7E15443-786F-4E86-8495-68E554F84C2B}" type="datetimeFigureOut">
              <a:rPr lang="en-GB" smtClean="0"/>
              <a:t>13/01/2020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7E15443-786F-4E86-8495-68E554F84C2B}" type="datetimeFigureOut">
              <a:rPr lang="en-GB" smtClean="0"/>
              <a:t>13/01/2020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E15443-786F-4E86-8495-68E554F84C2B}" type="datetimeFigureOut">
              <a:rPr lang="en-GB" smtClean="0"/>
              <a:t>13/01/2020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7E15443-786F-4E86-8495-68E554F84C2B}" type="datetimeFigureOut">
              <a:rPr lang="en-GB" smtClean="0"/>
              <a:t>13/01/2020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7E2328-7FF1-4A48-AAB0-F10395DE7EA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7E15443-786F-4E86-8495-68E554F84C2B}" type="datetimeFigureOut">
              <a:rPr lang="en-GB" smtClean="0"/>
              <a:t>13/01/2020</a:t>
            </a:fld>
            <a:endParaRPr lang="en-GB"/>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57E2328-7FF1-4A48-AAB0-F10395DE7EAA}"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429000"/>
          </a:xfrm>
        </p:spPr>
        <p:txBody>
          <a:bodyPr/>
          <a:lstStyle/>
          <a:p>
            <a:r>
              <a:rPr lang="en-US" dirty="0" smtClean="0"/>
              <a:t>Deficit Spending </a:t>
            </a:r>
            <a:endParaRPr lang="en-GB" dirty="0"/>
          </a:p>
        </p:txBody>
      </p:sp>
      <p:sp>
        <p:nvSpPr>
          <p:cNvPr id="3" name="Content Placeholder 2"/>
          <p:cNvSpPr>
            <a:spLocks noGrp="1"/>
          </p:cNvSpPr>
          <p:nvPr>
            <p:ph idx="1"/>
          </p:nvPr>
        </p:nvSpPr>
        <p:spPr>
          <a:xfrm>
            <a:off x="0" y="3505200"/>
            <a:ext cx="9144000" cy="3352800"/>
          </a:xfrm>
        </p:spPr>
        <p:txBody>
          <a:bodyPr/>
          <a:lstStyle/>
          <a:p>
            <a:pPr algn="ctr"/>
            <a:r>
              <a:rPr lang="en-US" dirty="0" smtClean="0"/>
              <a:t>Student’s Name </a:t>
            </a:r>
          </a:p>
          <a:p>
            <a:pPr algn="ctr"/>
            <a:r>
              <a:rPr lang="en-US" dirty="0" smtClean="0"/>
              <a:t>Institutional Affiliation </a:t>
            </a:r>
            <a:endParaRPr lang="en-GB" dirty="0"/>
          </a:p>
        </p:txBody>
      </p:sp>
    </p:spTree>
    <p:extLst>
      <p:ext uri="{BB962C8B-B14F-4D97-AF65-F5344CB8AC3E}">
        <p14:creationId xmlns:p14="http://schemas.microsoft.com/office/powerpoint/2010/main" val="306269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 y="0"/>
            <a:ext cx="9132277" cy="838200"/>
          </a:xfrm>
        </p:spPr>
        <p:txBody>
          <a:bodyPr/>
          <a:lstStyle/>
          <a:p>
            <a:r>
              <a:rPr lang="en-US" dirty="0" smtClean="0"/>
              <a:t>Deficit Spending </a:t>
            </a:r>
            <a:endParaRPr lang="en-GB" dirty="0"/>
          </a:p>
        </p:txBody>
      </p:sp>
      <p:sp>
        <p:nvSpPr>
          <p:cNvPr id="3" name="Content Placeholder 2"/>
          <p:cNvSpPr>
            <a:spLocks noGrp="1"/>
          </p:cNvSpPr>
          <p:nvPr>
            <p:ph idx="1"/>
          </p:nvPr>
        </p:nvSpPr>
        <p:spPr>
          <a:xfrm>
            <a:off x="0" y="838200"/>
            <a:ext cx="9144000" cy="6019800"/>
          </a:xfrm>
        </p:spPr>
        <p:txBody>
          <a:bodyPr/>
          <a:lstStyle/>
          <a:p>
            <a:pPr marL="0" indent="0">
              <a:buNone/>
            </a:pPr>
            <a:r>
              <a:rPr lang="en-US" dirty="0" smtClean="0"/>
              <a:t>Definition</a:t>
            </a:r>
          </a:p>
          <a:p>
            <a:pPr marL="457200" indent="-457200"/>
            <a:r>
              <a:rPr lang="en-US" dirty="0" smtClean="0"/>
              <a:t>Deficit spending can be understood as:</a:t>
            </a:r>
          </a:p>
          <a:p>
            <a:pPr marL="0" indent="0">
              <a:buNone/>
            </a:pPr>
            <a:r>
              <a:rPr lang="en-US" dirty="0" smtClean="0"/>
              <a:t>A situation where the organization’s or government expenditures exceeds its revenue collected. </a:t>
            </a:r>
          </a:p>
          <a:p>
            <a:pPr marL="0" indent="0">
              <a:buNone/>
            </a:pPr>
            <a:r>
              <a:rPr lang="en-US" dirty="0" smtClean="0"/>
              <a:t>-Deficit spending is, therefore, an accounting phenomenon</a:t>
            </a:r>
          </a:p>
          <a:p>
            <a:pPr marL="0" indent="0">
              <a:buNone/>
            </a:pPr>
            <a:r>
              <a:rPr lang="en-US" dirty="0" smtClean="0"/>
              <a:t>-Economists believe that deficits can be a useful tool of a </a:t>
            </a:r>
            <a:r>
              <a:rPr lang="en-US" dirty="0" err="1" smtClean="0"/>
              <a:t>stimulative</a:t>
            </a:r>
            <a:r>
              <a:rPr lang="en-US" dirty="0" smtClean="0"/>
              <a:t> fiscal policies</a:t>
            </a:r>
          </a:p>
          <a:p>
            <a:pPr marL="0" indent="0">
              <a:buNone/>
            </a:pPr>
            <a:r>
              <a:rPr lang="en-US" dirty="0" smtClean="0"/>
              <a:t>-When the revenues are less than the spending, the government debt can worsen </a:t>
            </a:r>
            <a:endParaRPr lang="en-GB" dirty="0"/>
          </a:p>
        </p:txBody>
      </p:sp>
    </p:spTree>
    <p:extLst>
      <p:ext uri="{BB962C8B-B14F-4D97-AF65-F5344CB8AC3E}">
        <p14:creationId xmlns:p14="http://schemas.microsoft.com/office/powerpoint/2010/main" val="987448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067800" cy="685800"/>
          </a:xfrm>
        </p:spPr>
        <p:txBody>
          <a:bodyPr>
            <a:normAutofit fontScale="90000"/>
          </a:bodyPr>
          <a:lstStyle/>
          <a:p>
            <a:r>
              <a:rPr lang="en-US" dirty="0" smtClean="0"/>
              <a:t>Understanding Deficit Spending </a:t>
            </a:r>
            <a:endParaRPr lang="en-GB" dirty="0"/>
          </a:p>
        </p:txBody>
      </p:sp>
      <p:sp>
        <p:nvSpPr>
          <p:cNvPr id="3" name="Content Placeholder 2"/>
          <p:cNvSpPr>
            <a:spLocks noGrp="1"/>
          </p:cNvSpPr>
          <p:nvPr>
            <p:ph idx="1"/>
          </p:nvPr>
        </p:nvSpPr>
        <p:spPr>
          <a:xfrm>
            <a:off x="0" y="685800"/>
            <a:ext cx="9144000" cy="6172200"/>
          </a:xfrm>
        </p:spPr>
        <p:txBody>
          <a:bodyPr/>
          <a:lstStyle/>
          <a:p>
            <a:r>
              <a:rPr lang="en-US" dirty="0" smtClean="0"/>
              <a:t>Deficit spending is understood from an economic perspective and not accounting</a:t>
            </a:r>
          </a:p>
          <a:p>
            <a:r>
              <a:rPr lang="en-US" dirty="0" smtClean="0"/>
              <a:t>In most cases, an organization engage in deficit spending when the economy reaches recession level</a:t>
            </a:r>
          </a:p>
          <a:p>
            <a:r>
              <a:rPr lang="en-US" dirty="0" smtClean="0"/>
              <a:t>Deficit spending idea was furthered by a British economist, John Keynes </a:t>
            </a:r>
          </a:p>
          <a:p>
            <a:r>
              <a:rPr lang="en-US" dirty="0" smtClean="0"/>
              <a:t>Keynesian theory explains that deficit spending is an option when the economy is not doing good</a:t>
            </a:r>
          </a:p>
          <a:p>
            <a:r>
              <a:rPr lang="en-US" dirty="0" smtClean="0"/>
              <a:t>Organizations need to understand the concept of deficit spending </a:t>
            </a:r>
            <a:endParaRPr lang="en-GB" dirty="0" smtClean="0"/>
          </a:p>
        </p:txBody>
      </p:sp>
    </p:spTree>
    <p:extLst>
      <p:ext uri="{BB962C8B-B14F-4D97-AF65-F5344CB8AC3E}">
        <p14:creationId xmlns:p14="http://schemas.microsoft.com/office/powerpoint/2010/main" val="3042039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fontScale="90000"/>
          </a:bodyPr>
          <a:lstStyle/>
          <a:p>
            <a:r>
              <a:rPr lang="en-US" dirty="0" smtClean="0"/>
              <a:t>Role Deficit Spending in Economic Growth </a:t>
            </a:r>
            <a:endParaRPr lang="en-GB" dirty="0"/>
          </a:p>
        </p:txBody>
      </p:sp>
      <p:sp>
        <p:nvSpPr>
          <p:cNvPr id="3" name="Content Placeholder 2"/>
          <p:cNvSpPr>
            <a:spLocks noGrp="1"/>
          </p:cNvSpPr>
          <p:nvPr>
            <p:ph idx="1"/>
          </p:nvPr>
        </p:nvSpPr>
        <p:spPr>
          <a:xfrm>
            <a:off x="0" y="1143000"/>
            <a:ext cx="9144000" cy="5715000"/>
          </a:xfrm>
        </p:spPr>
        <p:txBody>
          <a:bodyPr/>
          <a:lstStyle/>
          <a:p>
            <a:r>
              <a:rPr lang="en-US" dirty="0" smtClean="0"/>
              <a:t>The role of deficit spending is to help organizations curb negative economic impacts during recession</a:t>
            </a:r>
            <a:r>
              <a:rPr lang="en-GB" dirty="0" smtClean="0"/>
              <a:t> (Chen, 2018)</a:t>
            </a:r>
          </a:p>
          <a:p>
            <a:r>
              <a:rPr lang="en-US" dirty="0" smtClean="0"/>
              <a:t>However, if left unchecked, it can threaten economic growth</a:t>
            </a:r>
          </a:p>
          <a:p>
            <a:r>
              <a:rPr lang="en-US" dirty="0" smtClean="0"/>
              <a:t>Deficit spending is associated with economic growth in various ways:</a:t>
            </a:r>
          </a:p>
          <a:p>
            <a:pPr marL="0" indent="0">
              <a:buNone/>
            </a:pPr>
            <a:r>
              <a:rPr lang="en-US" dirty="0" smtClean="0"/>
              <a:t>-Gross domestic product (GDP)</a:t>
            </a:r>
          </a:p>
          <a:p>
            <a:pPr marL="0" indent="0">
              <a:buNone/>
            </a:pPr>
            <a:r>
              <a:rPr lang="en-US" dirty="0" smtClean="0"/>
              <a:t>-Unemployment </a:t>
            </a:r>
          </a:p>
          <a:p>
            <a:pPr marL="0" indent="0">
              <a:buNone/>
            </a:pPr>
            <a:r>
              <a:rPr lang="en-US" dirty="0" smtClean="0"/>
              <a:t>-Taxation </a:t>
            </a:r>
          </a:p>
        </p:txBody>
      </p:sp>
    </p:spTree>
    <p:extLst>
      <p:ext uri="{BB962C8B-B14F-4D97-AF65-F5344CB8AC3E}">
        <p14:creationId xmlns:p14="http://schemas.microsoft.com/office/powerpoint/2010/main" val="3385528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3"/>
            <a:ext cx="9144000" cy="1230923"/>
          </a:xfrm>
        </p:spPr>
        <p:txBody>
          <a:bodyPr>
            <a:normAutofit fontScale="90000"/>
          </a:bodyPr>
          <a:lstStyle/>
          <a:p>
            <a:r>
              <a:rPr lang="en-US" dirty="0" smtClean="0"/>
              <a:t>Deficit Spending and Overall Budget Process</a:t>
            </a:r>
            <a:endParaRPr lang="en-GB" dirty="0"/>
          </a:p>
        </p:txBody>
      </p:sp>
      <p:sp>
        <p:nvSpPr>
          <p:cNvPr id="3" name="Content Placeholder 2"/>
          <p:cNvSpPr>
            <a:spLocks noGrp="1"/>
          </p:cNvSpPr>
          <p:nvPr>
            <p:ph idx="1"/>
          </p:nvPr>
        </p:nvSpPr>
        <p:spPr>
          <a:xfrm>
            <a:off x="0" y="1219200"/>
            <a:ext cx="9144000" cy="5638800"/>
          </a:xfrm>
        </p:spPr>
        <p:txBody>
          <a:bodyPr/>
          <a:lstStyle/>
          <a:p>
            <a:r>
              <a:rPr lang="en-US" dirty="0" smtClean="0"/>
              <a:t>The budget process comprises of our dimensions:</a:t>
            </a:r>
          </a:p>
          <a:p>
            <a:pPr marL="0" indent="0">
              <a:buNone/>
            </a:pPr>
            <a:r>
              <a:rPr lang="en-US" dirty="0" smtClean="0"/>
              <a:t>-Setting up the fiscal targets and level of expenditures</a:t>
            </a:r>
          </a:p>
          <a:p>
            <a:pPr marL="0" indent="0">
              <a:buNone/>
            </a:pPr>
            <a:r>
              <a:rPr lang="en-US" dirty="0" smtClean="0"/>
              <a:t>-Formulating expenditure policies </a:t>
            </a:r>
          </a:p>
          <a:p>
            <a:pPr marL="0" indent="0">
              <a:buNone/>
            </a:pPr>
            <a:r>
              <a:rPr lang="en-US" dirty="0" smtClean="0"/>
              <a:t>-Allocating resources </a:t>
            </a:r>
          </a:p>
          <a:p>
            <a:pPr marL="0" indent="0">
              <a:buNone/>
            </a:pPr>
            <a:r>
              <a:rPr lang="en-US" dirty="0" smtClean="0"/>
              <a:t>-Addressing operational efficiency </a:t>
            </a:r>
          </a:p>
          <a:p>
            <a:r>
              <a:rPr lang="en-US" dirty="0" smtClean="0"/>
              <a:t>Understanding deficit spending helps budget planning committee to identify the areas of focus in budget process</a:t>
            </a:r>
          </a:p>
          <a:p>
            <a:r>
              <a:rPr lang="en-US" dirty="0" smtClean="0"/>
              <a:t>It also enhances operational efficiency </a:t>
            </a:r>
            <a:endParaRPr lang="en-GB" dirty="0" smtClean="0"/>
          </a:p>
        </p:txBody>
      </p:sp>
    </p:spTree>
    <p:extLst>
      <p:ext uri="{BB962C8B-B14F-4D97-AF65-F5344CB8AC3E}">
        <p14:creationId xmlns:p14="http://schemas.microsoft.com/office/powerpoint/2010/main" val="4058507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fontScale="90000"/>
          </a:bodyPr>
          <a:lstStyle/>
          <a:p>
            <a:r>
              <a:rPr lang="en-US" dirty="0" smtClean="0"/>
              <a:t>Continuation of Deficit Spending Role </a:t>
            </a:r>
            <a:endParaRPr lang="en-GB" dirty="0"/>
          </a:p>
        </p:txBody>
      </p:sp>
      <p:sp>
        <p:nvSpPr>
          <p:cNvPr id="3" name="Content Placeholder 2"/>
          <p:cNvSpPr>
            <a:spLocks noGrp="1"/>
          </p:cNvSpPr>
          <p:nvPr>
            <p:ph idx="1"/>
          </p:nvPr>
        </p:nvSpPr>
        <p:spPr>
          <a:xfrm>
            <a:off x="0" y="1295400"/>
            <a:ext cx="9144000" cy="5562600"/>
          </a:xfrm>
        </p:spPr>
        <p:txBody>
          <a:bodyPr/>
          <a:lstStyle/>
          <a:p>
            <a:r>
              <a:rPr lang="en-US" dirty="0" smtClean="0"/>
              <a:t>As </a:t>
            </a:r>
            <a:r>
              <a:rPr lang="en-US" dirty="0" err="1" smtClean="0"/>
              <a:t>Amadeo</a:t>
            </a:r>
            <a:r>
              <a:rPr lang="en-US" dirty="0" smtClean="0"/>
              <a:t> (2019) explains, deficit helps reduce debt in budget process</a:t>
            </a:r>
          </a:p>
          <a:p>
            <a:r>
              <a:rPr lang="en-US" dirty="0" smtClean="0"/>
              <a:t>According to </a:t>
            </a:r>
            <a:r>
              <a:rPr lang="en-US" dirty="0" err="1" smtClean="0"/>
              <a:t>Amadeo</a:t>
            </a:r>
            <a:r>
              <a:rPr lang="en-US" dirty="0" smtClean="0"/>
              <a:t> (2019), every fiscal year’s budget, deficits increases the debt because:</a:t>
            </a:r>
          </a:p>
          <a:p>
            <a:r>
              <a:rPr lang="en-US" dirty="0" smtClean="0"/>
              <a:t>First, the interest rate must be paid </a:t>
            </a:r>
          </a:p>
          <a:p>
            <a:r>
              <a:rPr lang="en-US" dirty="0" smtClean="0"/>
              <a:t>Secondly, the higher the debt, the difficult it is to raise funds </a:t>
            </a:r>
          </a:p>
          <a:p>
            <a:r>
              <a:rPr lang="en-US" dirty="0" smtClean="0"/>
              <a:t>Deficit spending concepts offer creditors advisory opinion on their borrowers</a:t>
            </a:r>
          </a:p>
        </p:txBody>
      </p:sp>
    </p:spTree>
    <p:extLst>
      <p:ext uri="{BB962C8B-B14F-4D97-AF65-F5344CB8AC3E}">
        <p14:creationId xmlns:p14="http://schemas.microsoft.com/office/powerpoint/2010/main" val="75051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r>
              <a:rPr lang="en-US" dirty="0" smtClean="0"/>
              <a:t>Advantages of Deficit Spending </a:t>
            </a:r>
            <a:endParaRPr lang="en-GB" dirty="0"/>
          </a:p>
        </p:txBody>
      </p:sp>
      <p:sp>
        <p:nvSpPr>
          <p:cNvPr id="3" name="Content Placeholder 2"/>
          <p:cNvSpPr>
            <a:spLocks noGrp="1"/>
          </p:cNvSpPr>
          <p:nvPr>
            <p:ph idx="1"/>
          </p:nvPr>
        </p:nvSpPr>
        <p:spPr>
          <a:xfrm>
            <a:off x="0" y="533400"/>
            <a:ext cx="9144000" cy="6324600"/>
          </a:xfrm>
        </p:spPr>
        <p:txBody>
          <a:bodyPr>
            <a:normAutofit/>
          </a:bodyPr>
          <a:lstStyle/>
          <a:p>
            <a:r>
              <a:rPr lang="en-US" dirty="0" smtClean="0"/>
              <a:t>Some of the pros of deficit spending include:</a:t>
            </a:r>
          </a:p>
          <a:p>
            <a:pPr marL="0" indent="0">
              <a:buNone/>
            </a:pPr>
            <a:r>
              <a:rPr lang="en-US" dirty="0" smtClean="0"/>
              <a:t>-It pushes for economic growth in the organization </a:t>
            </a:r>
          </a:p>
          <a:p>
            <a:pPr marL="0" indent="0">
              <a:buNone/>
            </a:pPr>
            <a:r>
              <a:rPr lang="en-US" dirty="0" smtClean="0"/>
              <a:t>-It helps the government understand the importance of having more control on spending </a:t>
            </a:r>
          </a:p>
          <a:p>
            <a:pPr marL="0" indent="0">
              <a:buNone/>
            </a:pPr>
            <a:r>
              <a:rPr lang="en-US" dirty="0" smtClean="0"/>
              <a:t>-It provides organizations or a country with protection during economic risks like recession </a:t>
            </a:r>
          </a:p>
          <a:p>
            <a:r>
              <a:rPr lang="en-US" dirty="0" err="1" smtClean="0"/>
              <a:t>Mursa</a:t>
            </a:r>
            <a:r>
              <a:rPr lang="en-US" dirty="0" smtClean="0"/>
              <a:t>(2014) explains that deficit spending helps the government to invest, which increases revenue and economic growth of the country. </a:t>
            </a:r>
          </a:p>
          <a:p>
            <a:r>
              <a:rPr lang="en-US" dirty="0" smtClean="0"/>
              <a:t>Since the government needs to pay loans with interest, deficit spending helps to make wise decisions </a:t>
            </a:r>
            <a:endParaRPr lang="en-GB" dirty="0"/>
          </a:p>
        </p:txBody>
      </p:sp>
    </p:spTree>
    <p:extLst>
      <p:ext uri="{BB962C8B-B14F-4D97-AF65-F5344CB8AC3E}">
        <p14:creationId xmlns:p14="http://schemas.microsoft.com/office/powerpoint/2010/main" val="2834414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169"/>
            <a:ext cx="9144000" cy="644769"/>
          </a:xfrm>
        </p:spPr>
        <p:txBody>
          <a:bodyPr>
            <a:normAutofit fontScale="90000"/>
          </a:bodyPr>
          <a:lstStyle/>
          <a:p>
            <a:r>
              <a:rPr lang="en-US" dirty="0" smtClean="0"/>
              <a:t>Disadvantages of Deficit Spending </a:t>
            </a:r>
            <a:endParaRPr lang="en-GB" dirty="0"/>
          </a:p>
        </p:txBody>
      </p:sp>
      <p:sp>
        <p:nvSpPr>
          <p:cNvPr id="3" name="Content Placeholder 2"/>
          <p:cNvSpPr>
            <a:spLocks noGrp="1"/>
          </p:cNvSpPr>
          <p:nvPr>
            <p:ph idx="1"/>
          </p:nvPr>
        </p:nvSpPr>
        <p:spPr>
          <a:xfrm>
            <a:off x="0" y="609600"/>
            <a:ext cx="9144000" cy="6248400"/>
          </a:xfrm>
        </p:spPr>
        <p:txBody>
          <a:bodyPr>
            <a:normAutofit/>
          </a:bodyPr>
          <a:lstStyle/>
          <a:p>
            <a:r>
              <a:rPr lang="en-US" dirty="0" smtClean="0"/>
              <a:t>Even though there are advantages associated with the deficit spending, there are also concerns over its disadvantages. </a:t>
            </a:r>
          </a:p>
          <a:p>
            <a:r>
              <a:rPr lang="en-US" dirty="0" smtClean="0"/>
              <a:t>For example, it can easily result in bad economy </a:t>
            </a:r>
          </a:p>
          <a:p>
            <a:r>
              <a:rPr lang="en-US" dirty="0" smtClean="0"/>
              <a:t>It can also reduce the investment opportunities </a:t>
            </a:r>
          </a:p>
          <a:p>
            <a:r>
              <a:rPr lang="en-US" dirty="0" smtClean="0"/>
              <a:t>It can risk the national sovereignty </a:t>
            </a:r>
          </a:p>
          <a:p>
            <a:r>
              <a:rPr lang="en-US" dirty="0" smtClean="0"/>
              <a:t>Chen (2018) explains that even though deficit spending is closely and positively associated with economic growth, there are risks involved as well </a:t>
            </a:r>
          </a:p>
          <a:p>
            <a:r>
              <a:rPr lang="en-US" dirty="0" smtClean="0"/>
              <a:t>Organizations must, therefore, understand the negative effect of deficit spending on economic growth </a:t>
            </a:r>
            <a:endParaRPr lang="en-GB" dirty="0"/>
          </a:p>
        </p:txBody>
      </p:sp>
    </p:spTree>
    <p:extLst>
      <p:ext uri="{BB962C8B-B14F-4D97-AF65-F5344CB8AC3E}">
        <p14:creationId xmlns:p14="http://schemas.microsoft.com/office/powerpoint/2010/main" val="2873062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dirty="0" smtClean="0"/>
              <a:t>Leaders’ Role in Deficit Spending </a:t>
            </a:r>
            <a:endParaRPr lang="en-GB" dirty="0"/>
          </a:p>
        </p:txBody>
      </p:sp>
      <p:sp>
        <p:nvSpPr>
          <p:cNvPr id="3" name="Content Placeholder 2"/>
          <p:cNvSpPr>
            <a:spLocks noGrp="1"/>
          </p:cNvSpPr>
          <p:nvPr>
            <p:ph idx="1"/>
          </p:nvPr>
        </p:nvSpPr>
        <p:spPr>
          <a:xfrm>
            <a:off x="0" y="685800"/>
            <a:ext cx="9144000" cy="6172200"/>
          </a:xfrm>
        </p:spPr>
        <p:txBody>
          <a:bodyPr/>
          <a:lstStyle/>
          <a:p>
            <a:r>
              <a:rPr lang="en-US" dirty="0" smtClean="0"/>
              <a:t>Leaders are charged with a responsibility of:</a:t>
            </a:r>
          </a:p>
          <a:p>
            <a:r>
              <a:rPr lang="en-US" dirty="0" smtClean="0"/>
              <a:t>Protecting the public money/taxes</a:t>
            </a:r>
          </a:p>
          <a:p>
            <a:r>
              <a:rPr lang="en-US" dirty="0" smtClean="0"/>
              <a:t>Utilizing the public money well</a:t>
            </a:r>
          </a:p>
          <a:p>
            <a:r>
              <a:rPr lang="en-US" dirty="0" smtClean="0"/>
              <a:t>Preventing misuse and misappropriation of the public funds</a:t>
            </a:r>
          </a:p>
          <a:p>
            <a:r>
              <a:rPr lang="en-US" dirty="0" smtClean="0"/>
              <a:t>All the above-mentioned roles require one to put the interest of the public first</a:t>
            </a:r>
          </a:p>
          <a:p>
            <a:r>
              <a:rPr lang="en-US" dirty="0" smtClean="0"/>
              <a:t>Leaders understand what their people want because they frequently interact with them</a:t>
            </a:r>
            <a:endParaRPr lang="en-GB" dirty="0"/>
          </a:p>
        </p:txBody>
      </p:sp>
    </p:spTree>
    <p:extLst>
      <p:ext uri="{BB962C8B-B14F-4D97-AF65-F5344CB8AC3E}">
        <p14:creationId xmlns:p14="http://schemas.microsoft.com/office/powerpoint/2010/main" val="1717238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r>
              <a:rPr lang="en-US" dirty="0" smtClean="0"/>
              <a:t>Continuation of Leaders’ Roles </a:t>
            </a:r>
            <a:endParaRPr lang="en-GB" dirty="0"/>
          </a:p>
        </p:txBody>
      </p:sp>
      <p:sp>
        <p:nvSpPr>
          <p:cNvPr id="3" name="Content Placeholder 2"/>
          <p:cNvSpPr>
            <a:spLocks noGrp="1"/>
          </p:cNvSpPr>
          <p:nvPr>
            <p:ph idx="1"/>
          </p:nvPr>
        </p:nvSpPr>
        <p:spPr>
          <a:xfrm>
            <a:off x="0" y="609600"/>
            <a:ext cx="9144000" cy="6248400"/>
          </a:xfrm>
        </p:spPr>
        <p:txBody>
          <a:bodyPr/>
          <a:lstStyle/>
          <a:p>
            <a:r>
              <a:rPr lang="en-US" dirty="0" smtClean="0"/>
              <a:t>Deficit spending involves spending money on the right kinds of projects that can increase economic growth </a:t>
            </a:r>
          </a:p>
          <a:p>
            <a:r>
              <a:rPr lang="en-US" dirty="0" smtClean="0"/>
              <a:t>As Chen (2018) explains, if it is left unchecked, deficit spending can be detrimental to the country’s economy </a:t>
            </a:r>
          </a:p>
          <a:p>
            <a:r>
              <a:rPr lang="en-US" dirty="0" smtClean="0"/>
              <a:t>Therefore, understanding the potential impacts of deficit spending in leadership areas can help minimize the risks and threats to the economy </a:t>
            </a:r>
          </a:p>
          <a:p>
            <a:r>
              <a:rPr lang="en-US" dirty="0" smtClean="0"/>
              <a:t>Leaders’ role in the community include bringing investments closer to the people</a:t>
            </a:r>
            <a:endParaRPr lang="en-GB" dirty="0"/>
          </a:p>
        </p:txBody>
      </p:sp>
    </p:spTree>
    <p:extLst>
      <p:ext uri="{BB962C8B-B14F-4D97-AF65-F5344CB8AC3E}">
        <p14:creationId xmlns:p14="http://schemas.microsoft.com/office/powerpoint/2010/main" val="206103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fontScale="90000"/>
          </a:bodyPr>
          <a:lstStyle/>
          <a:p>
            <a:r>
              <a:rPr lang="en-US" dirty="0" smtClean="0"/>
              <a:t>Considering the Impacts of Recession </a:t>
            </a:r>
            <a:endParaRPr lang="en-GB" dirty="0"/>
          </a:p>
        </p:txBody>
      </p:sp>
      <p:sp>
        <p:nvSpPr>
          <p:cNvPr id="3" name="Content Placeholder 2"/>
          <p:cNvSpPr>
            <a:spLocks noGrp="1"/>
          </p:cNvSpPr>
          <p:nvPr>
            <p:ph idx="1"/>
          </p:nvPr>
        </p:nvSpPr>
        <p:spPr>
          <a:xfrm>
            <a:off x="0" y="990600"/>
            <a:ext cx="9144000" cy="5867400"/>
          </a:xfrm>
        </p:spPr>
        <p:txBody>
          <a:bodyPr/>
          <a:lstStyle/>
          <a:p>
            <a:r>
              <a:rPr lang="en-US" dirty="0" smtClean="0"/>
              <a:t>Budget developed are supposed to be aware of the risks involved in budgeting process</a:t>
            </a:r>
          </a:p>
          <a:p>
            <a:r>
              <a:rPr lang="en-US" dirty="0" smtClean="0"/>
              <a:t>One of such risks include recession and inflation </a:t>
            </a:r>
          </a:p>
          <a:p>
            <a:r>
              <a:rPr lang="en-US" dirty="0" smtClean="0"/>
              <a:t>Budget developers must consider all aspects of economy even when it is doing well</a:t>
            </a:r>
          </a:p>
          <a:p>
            <a:r>
              <a:rPr lang="en-US" dirty="0" smtClean="0"/>
              <a:t>Based on expansionary fiscal policy, budget developers must make adjustments to fit the unpredictable economic situations</a:t>
            </a:r>
          </a:p>
          <a:p>
            <a:r>
              <a:rPr lang="en-US" dirty="0" smtClean="0"/>
              <a:t>Governments tend to believe that deficit spending is beneficial even if the risks are involved </a:t>
            </a:r>
            <a:endParaRPr lang="en-GB" dirty="0"/>
          </a:p>
        </p:txBody>
      </p:sp>
    </p:spTree>
    <p:extLst>
      <p:ext uri="{BB962C8B-B14F-4D97-AF65-F5344CB8AC3E}">
        <p14:creationId xmlns:p14="http://schemas.microsoft.com/office/powerpoint/2010/main" val="203141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169"/>
            <a:ext cx="9144000" cy="720969"/>
          </a:xfrm>
        </p:spPr>
        <p:txBody>
          <a:bodyPr>
            <a:normAutofit fontScale="90000"/>
          </a:bodyPr>
          <a:lstStyle/>
          <a:p>
            <a:r>
              <a:rPr lang="en-US" dirty="0" smtClean="0"/>
              <a:t>Continuation of Recession Impacts </a:t>
            </a:r>
            <a:endParaRPr lang="en-GB" dirty="0"/>
          </a:p>
        </p:txBody>
      </p:sp>
      <p:sp>
        <p:nvSpPr>
          <p:cNvPr id="3" name="Content Placeholder 2"/>
          <p:cNvSpPr>
            <a:spLocks noGrp="1"/>
          </p:cNvSpPr>
          <p:nvPr>
            <p:ph idx="1"/>
          </p:nvPr>
        </p:nvSpPr>
        <p:spPr>
          <a:xfrm>
            <a:off x="0" y="685800"/>
            <a:ext cx="9144000" cy="6172200"/>
          </a:xfrm>
        </p:spPr>
        <p:txBody>
          <a:bodyPr/>
          <a:lstStyle/>
          <a:p>
            <a:r>
              <a:rPr lang="en-US" dirty="0" smtClean="0"/>
              <a:t>Deficit spending involves various paradox thrifts and dilemma situations</a:t>
            </a:r>
          </a:p>
          <a:p>
            <a:r>
              <a:rPr lang="en-US" dirty="0" smtClean="0"/>
              <a:t>First, the government is moved by the fact that spending more would help control the private sector saving and spending </a:t>
            </a:r>
          </a:p>
          <a:p>
            <a:r>
              <a:rPr lang="en-US" dirty="0" smtClean="0"/>
              <a:t>For example, in 2009 recession in the UK, the saving ration increased as consumers reduced their spending</a:t>
            </a:r>
          </a:p>
          <a:p>
            <a:r>
              <a:rPr lang="en-US" dirty="0" smtClean="0"/>
              <a:t>In turn, it caused a rapid fall in demand. </a:t>
            </a:r>
            <a:endParaRPr lang="en-US" dirty="0"/>
          </a:p>
          <a:p>
            <a:r>
              <a:rPr lang="en-US" dirty="0" smtClean="0"/>
              <a:t>Expansionary fiscal policy strategy can help increase saving and spending among consumers </a:t>
            </a:r>
            <a:endParaRPr lang="en-GB" dirty="0"/>
          </a:p>
        </p:txBody>
      </p:sp>
    </p:spTree>
    <p:extLst>
      <p:ext uri="{BB962C8B-B14F-4D97-AF65-F5344CB8AC3E}">
        <p14:creationId xmlns:p14="http://schemas.microsoft.com/office/powerpoint/2010/main" val="2435494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r>
              <a:rPr lang="en-US" dirty="0" smtClean="0"/>
              <a:t>Deficit Spending and Fiscal Policy </a:t>
            </a:r>
            <a:endParaRPr lang="en-GB" dirty="0"/>
          </a:p>
        </p:txBody>
      </p:sp>
      <p:sp>
        <p:nvSpPr>
          <p:cNvPr id="3" name="Content Placeholder 2"/>
          <p:cNvSpPr>
            <a:spLocks noGrp="1"/>
          </p:cNvSpPr>
          <p:nvPr>
            <p:ph idx="1"/>
          </p:nvPr>
        </p:nvSpPr>
        <p:spPr>
          <a:xfrm>
            <a:off x="0" y="609600"/>
            <a:ext cx="9144000" cy="6248400"/>
          </a:xfrm>
        </p:spPr>
        <p:txBody>
          <a:bodyPr/>
          <a:lstStyle/>
          <a:p>
            <a:r>
              <a:rPr lang="en-US" dirty="0" smtClean="0"/>
              <a:t>Deficit spending fiscal policies can lead to increase in the government’s budget deficit</a:t>
            </a:r>
          </a:p>
          <a:p>
            <a:r>
              <a:rPr lang="en-US" dirty="0" smtClean="0"/>
              <a:t>This means that:</a:t>
            </a:r>
          </a:p>
          <a:p>
            <a:r>
              <a:rPr lang="en-US" dirty="0" smtClean="0"/>
              <a:t>If the government borrows more, it could result in market fear debt default</a:t>
            </a:r>
          </a:p>
          <a:p>
            <a:r>
              <a:rPr lang="en-US" dirty="0" smtClean="0"/>
              <a:t>It can also result in resource crowding out </a:t>
            </a:r>
          </a:p>
          <a:p>
            <a:r>
              <a:rPr lang="en-US" dirty="0" smtClean="0"/>
              <a:t>At the same time, lower income tax may reduce the economic growth </a:t>
            </a:r>
          </a:p>
          <a:p>
            <a:r>
              <a:rPr lang="en-US" dirty="0" smtClean="0"/>
              <a:t>For example, 2008 recession in the U.S was caused by the government’s move to cut taxes </a:t>
            </a:r>
          </a:p>
          <a:p>
            <a:r>
              <a:rPr lang="en-US" dirty="0" smtClean="0"/>
              <a:t>I think that everyone needs to understand deficit spending concepts</a:t>
            </a:r>
            <a:endParaRPr lang="en-GB" dirty="0"/>
          </a:p>
        </p:txBody>
      </p:sp>
    </p:spTree>
    <p:extLst>
      <p:ext uri="{BB962C8B-B14F-4D97-AF65-F5344CB8AC3E}">
        <p14:creationId xmlns:p14="http://schemas.microsoft.com/office/powerpoint/2010/main" val="2595151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dirty="0" smtClean="0"/>
              <a:t>References </a:t>
            </a:r>
            <a:endParaRPr lang="en-GB" dirty="0"/>
          </a:p>
        </p:txBody>
      </p:sp>
      <p:sp>
        <p:nvSpPr>
          <p:cNvPr id="3" name="Content Placeholder 2"/>
          <p:cNvSpPr>
            <a:spLocks noGrp="1"/>
          </p:cNvSpPr>
          <p:nvPr>
            <p:ph idx="1"/>
          </p:nvPr>
        </p:nvSpPr>
        <p:spPr>
          <a:xfrm>
            <a:off x="0" y="685800"/>
            <a:ext cx="9144000" cy="6172200"/>
          </a:xfrm>
        </p:spPr>
        <p:txBody>
          <a:bodyPr/>
          <a:lstStyle/>
          <a:p>
            <a:r>
              <a:rPr lang="en-GB" dirty="0" err="1"/>
              <a:t>Amadeo</a:t>
            </a:r>
            <a:r>
              <a:rPr lang="en-GB" dirty="0"/>
              <a:t>, K. (2019 December 7). “Budget Deficits and how to reduce them.” </a:t>
            </a:r>
            <a:r>
              <a:rPr lang="en-GB" i="1" dirty="0"/>
              <a:t>The Balance</a:t>
            </a:r>
            <a:r>
              <a:rPr lang="en-GB" dirty="0"/>
              <a:t>. Retrieved from https://www.thebalance.com/budget-deficit-definition-and-how-it-affects-the-economy-3305820</a:t>
            </a:r>
          </a:p>
          <a:p>
            <a:r>
              <a:rPr lang="en-GB" dirty="0"/>
              <a:t>Chen, J. (2018 July, 25). Deficit Spending. </a:t>
            </a:r>
            <a:r>
              <a:rPr lang="en-GB" i="1" dirty="0" err="1"/>
              <a:t>Investopedia</a:t>
            </a:r>
            <a:r>
              <a:rPr lang="en-GB" i="1" dirty="0"/>
              <a:t>.</a:t>
            </a:r>
            <a:r>
              <a:rPr lang="en-GB" dirty="0"/>
              <a:t> Retrieved from https://www.investopedia.com/terms/d/deficit-spending.asp</a:t>
            </a:r>
          </a:p>
          <a:p>
            <a:r>
              <a:rPr lang="en-GB" dirty="0" err="1"/>
              <a:t>Mursa</a:t>
            </a:r>
            <a:r>
              <a:rPr lang="en-GB" dirty="0"/>
              <a:t>, G. (2014). Euro–Advantages and disadvantages. </a:t>
            </a:r>
            <a:r>
              <a:rPr lang="en-GB" i="1" dirty="0"/>
              <a:t>CES Working Papers</a:t>
            </a:r>
            <a:r>
              <a:rPr lang="en-GB" dirty="0"/>
              <a:t>, </a:t>
            </a:r>
            <a:r>
              <a:rPr lang="en-GB" i="1" dirty="0"/>
              <a:t>6</a:t>
            </a:r>
            <a:r>
              <a:rPr lang="en-GB" dirty="0"/>
              <a:t>(3), 60-67.</a:t>
            </a:r>
          </a:p>
          <a:p>
            <a:pPr marL="137160" indent="0">
              <a:buNone/>
            </a:pPr>
            <a:endParaRPr lang="en-GB" dirty="0"/>
          </a:p>
        </p:txBody>
      </p:sp>
    </p:spTree>
    <p:extLst>
      <p:ext uri="{BB962C8B-B14F-4D97-AF65-F5344CB8AC3E}">
        <p14:creationId xmlns:p14="http://schemas.microsoft.com/office/powerpoint/2010/main" val="35091953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525</TotalTime>
  <Words>2183</Words>
  <Application>Microsoft Office PowerPoint</Application>
  <PresentationFormat>On-screen Show (4:3)</PresentationFormat>
  <Paragraphs>111</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Book Antiqua</vt:lpstr>
      <vt:lpstr>Calibri</vt:lpstr>
      <vt:lpstr>Lucida Sans</vt:lpstr>
      <vt:lpstr>Wingdings</vt:lpstr>
      <vt:lpstr>Wingdings 2</vt:lpstr>
      <vt:lpstr>Wingdings 3</vt:lpstr>
      <vt:lpstr>Apex</vt:lpstr>
      <vt:lpstr>Deficit Spending </vt:lpstr>
      <vt:lpstr>Deficit Spending </vt:lpstr>
      <vt:lpstr>Understanding Deficit Spending </vt:lpstr>
      <vt:lpstr>Role Deficit Spending in Economic Growth </vt:lpstr>
      <vt:lpstr>Deficit Spending and Overall Budget Process</vt:lpstr>
      <vt:lpstr>Continuation of Deficit Spending Role </vt:lpstr>
      <vt:lpstr>Advantages of Deficit Spending </vt:lpstr>
      <vt:lpstr>Disadvantages of Deficit Spending </vt:lpstr>
      <vt:lpstr>Leaders’ Role in Deficit Spending </vt:lpstr>
      <vt:lpstr>Continuation of Leaders’ Roles </vt:lpstr>
      <vt:lpstr>Considering the Impacts of Recession </vt:lpstr>
      <vt:lpstr>Continuation of Recession Impacts </vt:lpstr>
      <vt:lpstr>Deficit Spending and Fiscal Policy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Deficit Spending</dc:title>
  <dc:creator>Hp</dc:creator>
  <cp:lastModifiedBy>vinny</cp:lastModifiedBy>
  <cp:revision>17</cp:revision>
  <dcterms:created xsi:type="dcterms:W3CDTF">2020-01-13T04:41:44Z</dcterms:created>
  <dcterms:modified xsi:type="dcterms:W3CDTF">2020-01-13T14:12:36Z</dcterms:modified>
</cp:coreProperties>
</file>